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74" r:id="rId2"/>
    <p:sldId id="375" r:id="rId3"/>
    <p:sldId id="376" r:id="rId4"/>
    <p:sldId id="377" r:id="rId5"/>
    <p:sldId id="378" r:id="rId6"/>
    <p:sldId id="379" r:id="rId7"/>
    <p:sldId id="380" r:id="rId8"/>
    <p:sldId id="381" r:id="rId9"/>
    <p:sldId id="382" r:id="rId10"/>
    <p:sldId id="395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446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EC70A-F502-4BDD-A00A-8A9C0175DC89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3FA8A-98B0-4AA8-9E57-9232433126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6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545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E8C5DF-0E91-4829-8EB2-D640E95B0EE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38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DC166-603D-2042-6ED8-8D69364C2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522205-4B23-B893-1553-0634EB77C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97177D-3519-CB79-F9AF-1F45F78B7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6A825C-6FB2-D1E5-9A03-B589A275E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41A728-B656-942D-5F86-7460F9E0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880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56762-2B42-6177-93A2-3CFA40BBE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CC6F9F-B82E-07AC-F1B3-52331913C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E99E1A-7F34-A60A-A3FB-FE885A3B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DA7A23-B01C-CE68-7D2E-48E7DE58C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BCD3BB-737D-63B2-291D-FF47A870E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60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6BBD10-83C3-3F7B-720F-D1C594C44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226136-AE72-5300-5F42-E0F58F29F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3ACF6E-5607-E6C2-5A2B-C6D555BB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3EB40-A746-36C0-8684-CBD421BB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53F398-AF2A-35B6-4A5D-9549CF8C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531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CFB004-0BE2-6594-A684-1D414144F1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35A2DA-1F7F-032D-860F-9434CD42A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BB46C-15FD-477F-AEAC-2240925A5F40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7E8D6-1867-44DE-9D94-87167BA42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D4DE6E-0DF7-8A53-34F4-4203A502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56C0-451C-4745-96B8-116ACE4EE48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0E35E9-AB26-4483-5917-44E2A83006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D620732-056B-250B-9839-8EF4696944DC}"/>
              </a:ext>
            </a:extLst>
          </p:cNvPr>
          <p:cNvSpPr/>
          <p:nvPr userDrawn="1"/>
        </p:nvSpPr>
        <p:spPr>
          <a:xfrm>
            <a:off x="7888310" y="69562"/>
            <a:ext cx="4303690" cy="6452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36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</a:t>
            </a:r>
          </a:p>
        </p:txBody>
      </p:sp>
    </p:spTree>
    <p:extLst>
      <p:ext uri="{BB962C8B-B14F-4D97-AF65-F5344CB8AC3E}">
        <p14:creationId xmlns:p14="http://schemas.microsoft.com/office/powerpoint/2010/main" val="3206535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2690E-858D-02DF-3DC4-522529BFD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44D7B5-8DFC-28E3-FAC1-9718E20E1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0BD22-2E21-6596-0430-5FB47CDF4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CB24B5-0383-AA6B-03BC-092AA92DD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ABACA4-E5EA-9CE0-FF89-54E8D36B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97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E0921-9590-CD65-E9EF-AA94166E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DE6134-D737-0D87-9DBF-1341768E3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3BC85-EDDC-6DD6-B4AD-CFC5DEB93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C85573-1EAC-E1F0-3536-02045C8ED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69E40-4DF6-E5F0-25BC-898492A29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03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10FC0A-F9C1-8A11-B71D-B69F8E50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7395B-9E2B-5E81-6D47-E8BE6B7EF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03DE4D-3592-1818-7FF3-6208CF61F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531C8-4E0B-F242-14BE-0B3F0308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0D1C1E-2992-79CA-8B85-831E47429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E8C670-3ACD-D4D3-8518-82D49C7A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82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66946-970E-5DA8-06B6-F88778D4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96CF1E-5A91-A80B-A991-EFA7A613F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1872E7-347F-CE68-9BC9-A420A1ABB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FC3539-2D75-25F5-E524-2AAE83730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C6E54B-DA4D-2D1A-0D2C-2C7982F2E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E00FDB0-5479-2214-5091-1D477232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BBCEA2B-1F86-8C7C-2298-C9BBF82FF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B7DCE9-15E3-0176-9F68-E1D3BA9B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689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CE9933-58A4-CE56-FA39-1C26C08C1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ACCADE-AEE4-3BB4-BDB2-B936DA10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2553BC-7CC3-6AF9-6D3B-41E1D4DBE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A8D18E-CFE0-DEB6-F08B-400B294D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32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C45BDA-D2FA-94B7-7E72-09EDF8816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A595E3-D61C-36F2-195F-72671B0CE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D79C69-4805-B8D0-EB65-96525004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2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93348-0BAF-1BF5-587B-8D856D8E3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B8D79-DB93-B501-CAE6-A532F528C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680212-7CB4-FFC5-3DC6-75BCF4FAB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58349F-2573-99F2-0FB2-CB7C4408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711A84-2243-6317-143A-17270ECD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5FDD4-5488-3074-D1EA-A4AA684C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925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14234-24BE-4D54-3DF4-8A4AB2E88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82E7E0-0050-18CC-DFF2-BF555236B4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5EC5DD-35F5-E116-98F4-9962481CA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B26E6F-12BA-B1BA-771A-741421D9E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DE1E47-CC1C-D749-0C7A-E35CA7E9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10A29D-90FC-85F9-4E91-B70673B7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517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CCD1B6-3773-DA7A-13E3-F889B89CA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63D2FC-EBF6-6D33-401B-BEB02F777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E5235-638C-EB95-AD7E-F130CC33E7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2E896-456C-48B5-B916-825A97815996}" type="datetimeFigureOut">
              <a:rPr lang="zh-CN" altLang="en-US" smtClean="0"/>
              <a:t>2024/2/5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A04E0B-BC55-BA37-BA3D-720EAC256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068F38-6F7A-2BD1-1022-580059EC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A5240-0750-440F-9C52-90FDD242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55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34" y="1103503"/>
            <a:ext cx="3584028" cy="35840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1DE3F0-3885-F2CE-9F89-C3575F4C4492}"/>
              </a:ext>
            </a:extLst>
          </p:cNvPr>
          <p:cNvSpPr txBox="1"/>
          <p:nvPr/>
        </p:nvSpPr>
        <p:spPr>
          <a:xfrm>
            <a:off x="4806794" y="1273172"/>
            <a:ext cx="72828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国一学长带你学</a:t>
            </a:r>
            <a:endParaRPr lang="en-US" altLang="zh-CN" sz="66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立创</a:t>
            </a:r>
            <a:r>
              <a:rPr lang="en-US" altLang="zh-CN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EDA</a:t>
            </a:r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专业版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DCD48-9897-E09A-860B-DB2AFD8DEE66}"/>
              </a:ext>
            </a:extLst>
          </p:cNvPr>
          <p:cNvSpPr txBox="1"/>
          <p:nvPr/>
        </p:nvSpPr>
        <p:spPr>
          <a:xfrm>
            <a:off x="4806794" y="3806734"/>
            <a:ext cx="5947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Expert</a:t>
            </a:r>
            <a:r>
              <a:rPr lang="zh-CN" altLang="en-US" sz="40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电子实验室出品</a:t>
            </a:r>
            <a:endParaRPr lang="en-US" altLang="zh-CN" sz="40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CF49E5E-76FC-E331-062D-49A180FE7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97" y="4794150"/>
            <a:ext cx="1440431" cy="1440431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DB7FA1B-3019-ADC3-5FE2-1C6483DB441D}"/>
              </a:ext>
            </a:extLst>
          </p:cNvPr>
          <p:cNvSpPr txBox="1"/>
          <p:nvPr/>
        </p:nvSpPr>
        <p:spPr>
          <a:xfrm>
            <a:off x="527886" y="4970368"/>
            <a:ext cx="2122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电赛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ACA2BF2-E138-4DA4-305F-8D99BB384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24" y="4794151"/>
            <a:ext cx="1440431" cy="144043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3B3A2C3-62E9-33C1-9DFC-01A6356092B8}"/>
              </a:ext>
            </a:extLst>
          </p:cNvPr>
          <p:cNvSpPr txBox="1"/>
          <p:nvPr/>
        </p:nvSpPr>
        <p:spPr>
          <a:xfrm>
            <a:off x="3897153" y="4970369"/>
            <a:ext cx="2657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蓝桥杯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F223A59-6D5F-AAA6-C94D-C6327BDA0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335" y="4766757"/>
            <a:ext cx="1440431" cy="144043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FF35139B-9246-B1AD-FDB7-9DE72C3AF6AF}"/>
              </a:ext>
            </a:extLst>
          </p:cNvPr>
          <p:cNvSpPr txBox="1"/>
          <p:nvPr/>
        </p:nvSpPr>
        <p:spPr>
          <a:xfrm>
            <a:off x="7975370" y="4970369"/>
            <a:ext cx="2496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>
                <a:solidFill>
                  <a:schemeClr val="accent1">
                    <a:lumMod val="75000"/>
                  </a:schemeClr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嵌入式</a:t>
            </a:r>
          </a:p>
        </p:txBody>
      </p:sp>
    </p:spTree>
    <p:extLst>
      <p:ext uri="{BB962C8B-B14F-4D97-AF65-F5344CB8AC3E}">
        <p14:creationId xmlns:p14="http://schemas.microsoft.com/office/powerpoint/2010/main" val="281038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40913D-67D4-7CD8-48A8-EAF712660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52" y="887438"/>
            <a:ext cx="9994074" cy="29257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E9974F-6767-054F-C471-83885AAC2358}"/>
              </a:ext>
            </a:extLst>
          </p:cNvPr>
          <p:cNvSpPr txBox="1"/>
          <p:nvPr/>
        </p:nvSpPr>
        <p:spPr>
          <a:xfrm>
            <a:off x="339316" y="179553"/>
            <a:ext cx="13826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铺铜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5FCC3ED-8F1A-7F8B-05CD-7FA2FC4A8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9" y="4082302"/>
            <a:ext cx="5147267" cy="21561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A789A4-B9B8-8EDC-CD83-F78896B6F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636" y="3925647"/>
            <a:ext cx="3928726" cy="25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26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8F107F-A017-2ECB-9A96-4AFA6CBA598D}"/>
              </a:ext>
            </a:extLst>
          </p:cNvPr>
          <p:cNvSpPr txBox="1"/>
          <p:nvPr/>
        </p:nvSpPr>
        <p:spPr>
          <a:xfrm>
            <a:off x="392712" y="206251"/>
            <a:ext cx="1409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过孔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15E53D-9F83-8214-6887-236513B6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458" y="1570733"/>
            <a:ext cx="6573720" cy="3886424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4E3551A0-A0CB-8FE5-4BF4-509A06FD576A}"/>
              </a:ext>
            </a:extLst>
          </p:cNvPr>
          <p:cNvCxnSpPr>
            <a:cxnSpLocks/>
          </p:cNvCxnSpPr>
          <p:nvPr/>
        </p:nvCxnSpPr>
        <p:spPr>
          <a:xfrm>
            <a:off x="8259580" y="2173574"/>
            <a:ext cx="1423628" cy="1340371"/>
          </a:xfrm>
          <a:prstGeom prst="straightConnector1">
            <a:avLst/>
          </a:prstGeom>
          <a:ln w="1270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F0895B1-2ECB-B9AD-397D-4FA1362BFFDE}"/>
              </a:ext>
            </a:extLst>
          </p:cNvPr>
          <p:cNvSpPr txBox="1"/>
          <p:nvPr/>
        </p:nvSpPr>
        <p:spPr>
          <a:xfrm>
            <a:off x="392712" y="1692135"/>
            <a:ext cx="48388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2800" b="0" i="0">
                <a:solidFill>
                  <a:srgbClr val="333333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电气连接：过孔用于将不同层面的电路连接起来，使得电路板能够在不同的层次上进行有效的信号和电源传输。</a:t>
            </a:r>
            <a:endParaRPr lang="en-US" altLang="zh-CN" sz="2800" b="0" i="0">
              <a:solidFill>
                <a:srgbClr val="333333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>
              <a:buFont typeface="+mj-lt"/>
              <a:buAutoNum type="arabicPeriod"/>
            </a:pPr>
            <a:r>
              <a:rPr lang="zh-CN" altLang="en-US" sz="2800" b="0" i="0">
                <a:solidFill>
                  <a:srgbClr val="333333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器件固定或定位：过孔还可以用作固定电子部件的位置，如电阻、电容等，确保其在电路板上的正确布局。</a:t>
            </a:r>
          </a:p>
          <a:p>
            <a:pPr algn="l">
              <a:buFont typeface="+mj-lt"/>
              <a:buAutoNum type="arabicPeriod"/>
            </a:pPr>
            <a:endParaRPr lang="zh-CN" altLang="en-US" sz="2800" b="0" i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5012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6F9FA-A8B8-3841-AC12-95930F98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C138005-29CB-A3D0-577A-B19EC329D9CA}"/>
              </a:ext>
            </a:extLst>
          </p:cNvPr>
          <p:cNvSpPr txBox="1"/>
          <p:nvPr/>
        </p:nvSpPr>
        <p:spPr>
          <a:xfrm>
            <a:off x="392712" y="206251"/>
            <a:ext cx="14093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过孔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27B514-B6A1-F32C-8C8A-0626E9EFE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32" y="1166939"/>
            <a:ext cx="5208951" cy="4778954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6776309-5AA7-8C14-F411-DCE4AF0D93BF}"/>
              </a:ext>
            </a:extLst>
          </p:cNvPr>
          <p:cNvCxnSpPr>
            <a:cxnSpLocks/>
          </p:cNvCxnSpPr>
          <p:nvPr/>
        </p:nvCxnSpPr>
        <p:spPr>
          <a:xfrm>
            <a:off x="4107304" y="1491522"/>
            <a:ext cx="1423628" cy="1340371"/>
          </a:xfrm>
          <a:prstGeom prst="straightConnector1">
            <a:avLst/>
          </a:prstGeom>
          <a:ln w="1270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68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61ED9-E5BE-8C30-139E-24FC752EA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E283FE1-60C3-72C2-FD3C-1A26C90CF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998" y="1631741"/>
            <a:ext cx="5453297" cy="428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62A00C1-9003-17BF-95B4-BCA58B551BAB}"/>
              </a:ext>
            </a:extLst>
          </p:cNvPr>
          <p:cNvSpPr txBox="1"/>
          <p:nvPr/>
        </p:nvSpPr>
        <p:spPr>
          <a:xfrm>
            <a:off x="283407" y="1631741"/>
            <a:ext cx="553277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通孔：最常见和最简单的 </a:t>
            </a:r>
            <a:r>
              <a:rPr lang="en-US" altLang="zh-CN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 </a:t>
            </a:r>
            <a:r>
              <a:rPr lang="zh-CN" altLang="en-US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过孔是通孔过孔。通孔是从</a:t>
            </a:r>
            <a:r>
              <a:rPr lang="en-US" altLang="zh-CN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的上层钻到底层的机械钻孔。</a:t>
            </a:r>
            <a:endParaRPr lang="en-US" altLang="zh-CN" sz="2800" b="0" i="0">
              <a:solidFill>
                <a:srgbClr val="222222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algn="l"/>
            <a:r>
              <a:rPr lang="zh-CN" altLang="en-US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盲孔：盲孔是激光钻孔的一种，是从 </a:t>
            </a:r>
            <a:r>
              <a:rPr lang="en-US" altLang="zh-CN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 </a:t>
            </a:r>
            <a:r>
              <a:rPr lang="zh-CN" altLang="en-US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的上层或底层到内层钻孔和电镀的孔。</a:t>
            </a:r>
            <a:endParaRPr lang="en-US" altLang="zh-CN" sz="2800" b="0" i="0">
              <a:solidFill>
                <a:srgbClr val="222222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pPr algn="l"/>
            <a:r>
              <a:rPr lang="zh-CN" altLang="en-US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埋孔：埋孔可以是激光钻孔也可以是机械钻孔，指位于印刷线路板内层的连接孔，它不会延伸到线路板的表面。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6B6662-E306-2089-22C6-1BF2493AD825}"/>
              </a:ext>
            </a:extLst>
          </p:cNvPr>
          <p:cNvSpPr txBox="1"/>
          <p:nvPr/>
        </p:nvSpPr>
        <p:spPr>
          <a:xfrm>
            <a:off x="392711" y="206251"/>
            <a:ext cx="27852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过孔的类型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6944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D42E2-3081-D488-D88E-50AEACED4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08B1EBF-2F59-B729-BBC0-381EA1CB31FC}"/>
              </a:ext>
            </a:extLst>
          </p:cNvPr>
          <p:cNvSpPr txBox="1"/>
          <p:nvPr/>
        </p:nvSpPr>
        <p:spPr>
          <a:xfrm>
            <a:off x="242373" y="156247"/>
            <a:ext cx="1271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焊盘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F33EFD-9C37-0154-669E-C0569876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970" y="1593695"/>
            <a:ext cx="3225508" cy="1704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72E7CB-083A-3461-E1AF-03C71515D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745" y="3429000"/>
            <a:ext cx="7442354" cy="28166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CD6DF9-E594-E131-CADF-F8474B8B8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006" y="1593695"/>
            <a:ext cx="4221093" cy="17046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04F80D1-677A-9FE6-EED3-23DCD9A5AF85}"/>
              </a:ext>
            </a:extLst>
          </p:cNvPr>
          <p:cNvSpPr txBox="1"/>
          <p:nvPr/>
        </p:nvSpPr>
        <p:spPr>
          <a:xfrm>
            <a:off x="242373" y="1593695"/>
            <a:ext cx="437459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元件通过</a:t>
            </a:r>
            <a:r>
              <a:rPr lang="en-US" altLang="zh-CN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上的引线孔，用</a:t>
            </a:r>
            <a:r>
              <a:rPr lang="zh-CN" altLang="en-US" sz="3200" b="0" i="0" u="none" strike="no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焊锡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焊接固定在</a:t>
            </a:r>
            <a:r>
              <a:rPr lang="en-US" altLang="zh-CN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上，印制导线把焊盘连接起来，实现元件在电路中的电气连接。引线孔及周围的铜箔称为焊盘。</a:t>
            </a:r>
            <a:endParaRPr lang="zh-CN" altLang="en-US" sz="32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2BA098-D227-5D92-B60F-ED0FDD39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970" y="306736"/>
            <a:ext cx="2102299" cy="128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35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4235B-6D31-C3A8-E1C2-7D29E19CD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A9352F-D667-8A9A-894E-91BE2C618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91" y="1344331"/>
            <a:ext cx="5589961" cy="4169338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DAB0535-9317-3834-06F3-2D49806A4B4B}"/>
              </a:ext>
            </a:extLst>
          </p:cNvPr>
          <p:cNvCxnSpPr>
            <a:cxnSpLocks/>
          </p:cNvCxnSpPr>
          <p:nvPr/>
        </p:nvCxnSpPr>
        <p:spPr>
          <a:xfrm>
            <a:off x="802193" y="1911246"/>
            <a:ext cx="1423628" cy="1340371"/>
          </a:xfrm>
          <a:prstGeom prst="straightConnector1">
            <a:avLst/>
          </a:prstGeom>
          <a:ln w="1270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3509ACA-7620-84E6-E28E-6F2EF383C7FF}"/>
              </a:ext>
            </a:extLst>
          </p:cNvPr>
          <p:cNvSpPr txBox="1"/>
          <p:nvPr/>
        </p:nvSpPr>
        <p:spPr>
          <a:xfrm>
            <a:off x="242373" y="156247"/>
            <a:ext cx="1271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焊盘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C4B5AD5-EBB4-7E4E-25FF-572F47905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360164" y="1164454"/>
            <a:ext cx="4185425" cy="4545179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0C7B9772-1BB6-433B-7CBB-27A7677EFDCE}"/>
              </a:ext>
            </a:extLst>
          </p:cNvPr>
          <p:cNvCxnSpPr>
            <a:cxnSpLocks/>
          </p:cNvCxnSpPr>
          <p:nvPr/>
        </p:nvCxnSpPr>
        <p:spPr>
          <a:xfrm>
            <a:off x="5962019" y="1583961"/>
            <a:ext cx="1423628" cy="1340371"/>
          </a:xfrm>
          <a:prstGeom prst="straightConnector1">
            <a:avLst/>
          </a:prstGeom>
          <a:ln w="1270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98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A7DED-38BB-E3FC-CBAA-7B6E2864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73EE753-DCB4-741B-C8DE-EEBBC5655AE7}"/>
              </a:ext>
            </a:extLst>
          </p:cNvPr>
          <p:cNvSpPr txBox="1"/>
          <p:nvPr/>
        </p:nvSpPr>
        <p:spPr>
          <a:xfrm>
            <a:off x="242373" y="156247"/>
            <a:ext cx="1271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丝印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AFF4D7-3C36-9DD1-D14C-2947E1F4C11C}"/>
              </a:ext>
            </a:extLst>
          </p:cNvPr>
          <p:cNvSpPr txBox="1"/>
          <p:nvPr/>
        </p:nvSpPr>
        <p:spPr>
          <a:xfrm>
            <a:off x="242373" y="864133"/>
            <a:ext cx="1058052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strike="no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3200" b="0" i="0" strike="no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丝印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是指在</a:t>
            </a:r>
            <a:r>
              <a:rPr lang="zh-CN" altLang="en-US" sz="3200" b="0" i="0" strike="noStrike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电子线路板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（</a:t>
            </a:r>
            <a:r>
              <a:rPr lang="en-US" altLang="zh-CN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Printed Circuit Board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）上印刷的信息，如文字、标志、图形等。这些丝印具有重要的功能，它们可以帮助标识电子元件的位置、数值、型号等信息，以及元件的方向和正确的安装方式。</a:t>
            </a:r>
            <a:endParaRPr lang="zh-CN" altLang="en-US" sz="32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5DC4F5-96A7-17D5-C1D2-FAA3E37C7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848" y="3185410"/>
            <a:ext cx="7722571" cy="329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4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CCA7A-5A99-215C-7DBC-1AA1D1480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F453919-718F-67F3-58D4-08C80CA74B64}"/>
              </a:ext>
            </a:extLst>
          </p:cNvPr>
          <p:cNvSpPr txBox="1"/>
          <p:nvPr/>
        </p:nvSpPr>
        <p:spPr>
          <a:xfrm>
            <a:off x="242373" y="156247"/>
            <a:ext cx="1271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丝印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05848A-1BC3-38ED-5298-7E28A75AB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626" y="979034"/>
            <a:ext cx="6168900" cy="27322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0B81F7-3115-AABF-025E-C16F974D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626" y="3808498"/>
            <a:ext cx="6168900" cy="26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7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3D233-F55B-3ADF-C92C-CD3B866C8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BDFD8B3-892E-5489-B547-689072FC116C}"/>
              </a:ext>
            </a:extLst>
          </p:cNvPr>
          <p:cNvSpPr txBox="1"/>
          <p:nvPr/>
        </p:nvSpPr>
        <p:spPr>
          <a:xfrm>
            <a:off x="242373" y="156247"/>
            <a:ext cx="1271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阻焊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F81492-5E66-30E3-D92E-B538BFFD2399}"/>
              </a:ext>
            </a:extLst>
          </p:cNvPr>
          <p:cNvSpPr txBox="1"/>
          <p:nvPr/>
        </p:nvSpPr>
        <p:spPr>
          <a:xfrm>
            <a:off x="242373" y="1659284"/>
            <a:ext cx="609724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>
                <a:solidFill>
                  <a:srgbClr val="24292E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在铜层上面覆盖油墨层，油墨层覆盖住铜层上面不需要焊接的线路，</a:t>
            </a:r>
            <a:r>
              <a:rPr lang="zh-CN" altLang="en-US" sz="3200">
                <a:solidFill>
                  <a:srgbClr val="24292E"/>
                </a:solidFill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防止</a:t>
            </a:r>
            <a:r>
              <a:rPr lang="en-US" altLang="zh-CN" sz="3200" b="0" i="0">
                <a:solidFill>
                  <a:srgbClr val="24292E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3200" b="0" i="0">
                <a:solidFill>
                  <a:srgbClr val="24292E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上的线路和其他的金属、焊锡或者其它的导电物体接触导致短路，起到绝缘及保护铜层作用，选择性露出焊接需要的铜</a:t>
            </a:r>
            <a:r>
              <a:rPr lang="en-US" altLang="zh-CN" sz="3200" b="0" i="0">
                <a:solidFill>
                  <a:srgbClr val="24292E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PAD</a:t>
            </a:r>
            <a:r>
              <a:rPr lang="zh-CN" altLang="en-US" sz="3200" b="0" i="0">
                <a:solidFill>
                  <a:srgbClr val="24292E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、</a:t>
            </a:r>
            <a:r>
              <a:rPr lang="en-US" altLang="zh-CN" sz="3200" b="0" i="0">
                <a:solidFill>
                  <a:srgbClr val="24292E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IC</a:t>
            </a:r>
            <a:r>
              <a:rPr lang="zh-CN" altLang="en-US" sz="3200" b="0" i="0">
                <a:solidFill>
                  <a:srgbClr val="24292E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等。</a:t>
            </a:r>
            <a:endParaRPr lang="zh-CN" altLang="en-US" sz="32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F0CB47-C488-5EB1-1898-D8B0972A4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621" y="1652587"/>
            <a:ext cx="52768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76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5DC2A-B27B-C284-07F7-80D96CCEE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C5A8C73-93C9-5E60-775F-7C2F327B2E66}"/>
              </a:ext>
            </a:extLst>
          </p:cNvPr>
          <p:cNvSpPr txBox="1"/>
          <p:nvPr/>
        </p:nvSpPr>
        <p:spPr>
          <a:xfrm>
            <a:off x="242373" y="156247"/>
            <a:ext cx="1271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阻焊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A9DEBB-3297-D66C-FD6C-020D13C5F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5" y="1766294"/>
            <a:ext cx="5060077" cy="3795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EB7EFA-8F2B-313D-DC93-20A90358A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82" y="1766294"/>
            <a:ext cx="5060077" cy="379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4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30E811-2067-D578-7A25-ED35BCC3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1" y="2257633"/>
            <a:ext cx="2342734" cy="234273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1DE3F0-3885-F2CE-9F89-C3575F4C4492}"/>
              </a:ext>
            </a:extLst>
          </p:cNvPr>
          <p:cNvSpPr txBox="1"/>
          <p:nvPr/>
        </p:nvSpPr>
        <p:spPr>
          <a:xfrm>
            <a:off x="3078110" y="1536174"/>
            <a:ext cx="90159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第八课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PCB</a:t>
            </a:r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设计基础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——PCB</a:t>
            </a:r>
            <a:r>
              <a:rPr lang="zh-CN" altLang="en-US" sz="80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结构与组成</a:t>
            </a:r>
            <a:endParaRPr lang="en-US" altLang="zh-CN" sz="8000" b="1">
              <a:ln w="12700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19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2B3FE-47F8-0377-E121-C462DEF8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60A249-76B5-E079-EDDA-E8D4D9C65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" t="22693" r="-2640" b="24568"/>
          <a:stretch/>
        </p:blipFill>
        <p:spPr>
          <a:xfrm>
            <a:off x="2527716" y="1326630"/>
            <a:ext cx="7136568" cy="49500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273D23-AA7F-1F8B-6BF4-32EC14315F59}"/>
              </a:ext>
            </a:extLst>
          </p:cNvPr>
          <p:cNvSpPr txBox="1"/>
          <p:nvPr/>
        </p:nvSpPr>
        <p:spPr>
          <a:xfrm>
            <a:off x="242373" y="156247"/>
            <a:ext cx="1271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阻焊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693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21EF7-966B-FCE5-99B2-B1C809EAB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58B366-D986-DA79-40ED-D74F09E0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808" y="646331"/>
            <a:ext cx="2396084" cy="53964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3DD02EE-B2BC-17E5-9721-DBB92A3201D3}"/>
              </a:ext>
            </a:extLst>
          </p:cNvPr>
          <p:cNvSpPr txBox="1"/>
          <p:nvPr/>
        </p:nvSpPr>
        <p:spPr>
          <a:xfrm>
            <a:off x="242373" y="156247"/>
            <a:ext cx="1271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阻焊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B464A8A-38D6-B859-154A-7F43FD25B31F}"/>
              </a:ext>
            </a:extLst>
          </p:cNvPr>
          <p:cNvCxnSpPr>
            <a:cxnSpLocks/>
          </p:cNvCxnSpPr>
          <p:nvPr/>
        </p:nvCxnSpPr>
        <p:spPr>
          <a:xfrm>
            <a:off x="3530403" y="510190"/>
            <a:ext cx="1423628" cy="1340371"/>
          </a:xfrm>
          <a:prstGeom prst="straightConnector1">
            <a:avLst/>
          </a:prstGeom>
          <a:ln w="127000"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96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8FBAC-482F-3FDA-F759-F633593CA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82FB9C1-9B16-CF64-4E56-D42C3C62578E}"/>
              </a:ext>
            </a:extLst>
          </p:cNvPr>
          <p:cNvSpPr txBox="1"/>
          <p:nvPr/>
        </p:nvSpPr>
        <p:spPr>
          <a:xfrm>
            <a:off x="152432" y="186228"/>
            <a:ext cx="3558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结构与组成</a:t>
            </a:r>
            <a:endParaRPr lang="en-US" altLang="zh-CN" sz="36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5614C8-3D4C-62EE-D6A1-93D42935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88" y="1363504"/>
            <a:ext cx="9015424" cy="467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1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5F1FAF-A033-B402-591E-32AF2494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513" y="1265013"/>
            <a:ext cx="2707249" cy="19472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5A7DB5-D2D5-2194-0876-61F99DABA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02" y="1166833"/>
            <a:ext cx="2970100" cy="21166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23ED4D1-87F2-34D1-37B2-9F1D3E4CF0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22698" r="-1710" b="24801"/>
          <a:stretch/>
        </p:blipFill>
        <p:spPr>
          <a:xfrm>
            <a:off x="2184202" y="4090859"/>
            <a:ext cx="2970100" cy="20736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E2882A-6538-BA3E-9A37-FF2DD15195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8" t="13527" r="7998" b="7294"/>
          <a:stretch/>
        </p:blipFill>
        <p:spPr>
          <a:xfrm>
            <a:off x="7256757" y="4125406"/>
            <a:ext cx="2596008" cy="203906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D92AC22-EB4A-592B-BEFC-7C9B3EB2E2ED}"/>
              </a:ext>
            </a:extLst>
          </p:cNvPr>
          <p:cNvCxnSpPr>
            <a:cxnSpLocks/>
          </p:cNvCxnSpPr>
          <p:nvPr/>
        </p:nvCxnSpPr>
        <p:spPr>
          <a:xfrm>
            <a:off x="5327229" y="2159531"/>
            <a:ext cx="1629679" cy="0"/>
          </a:xfrm>
          <a:prstGeom prst="straightConnector1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9F140D7-93AC-6C5B-C113-0692641B5D98}"/>
              </a:ext>
            </a:extLst>
          </p:cNvPr>
          <p:cNvSpPr txBox="1"/>
          <p:nvPr/>
        </p:nvSpPr>
        <p:spPr>
          <a:xfrm>
            <a:off x="8809388" y="3425169"/>
            <a:ext cx="162967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生产加工</a:t>
            </a:r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6A97341-6145-89DE-D29A-0430E95D1531}"/>
              </a:ext>
            </a:extLst>
          </p:cNvPr>
          <p:cNvCxnSpPr>
            <a:cxnSpLocks/>
          </p:cNvCxnSpPr>
          <p:nvPr/>
        </p:nvCxnSpPr>
        <p:spPr>
          <a:xfrm>
            <a:off x="8565792" y="3335843"/>
            <a:ext cx="0" cy="643216"/>
          </a:xfrm>
          <a:prstGeom prst="straightConnector1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0F78B77-67D8-729B-6E02-ECA22616D7BD}"/>
              </a:ext>
            </a:extLst>
          </p:cNvPr>
          <p:cNvSpPr txBox="1"/>
          <p:nvPr/>
        </p:nvSpPr>
        <p:spPr>
          <a:xfrm>
            <a:off x="5335068" y="1537249"/>
            <a:ext cx="162967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布局布线</a:t>
            </a:r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17FB683-5F2C-8C43-A688-D1FF4FD2EC2F}"/>
              </a:ext>
            </a:extLst>
          </p:cNvPr>
          <p:cNvCxnSpPr>
            <a:cxnSpLocks/>
          </p:cNvCxnSpPr>
          <p:nvPr/>
        </p:nvCxnSpPr>
        <p:spPr>
          <a:xfrm flipH="1">
            <a:off x="5386315" y="4984761"/>
            <a:ext cx="1522130" cy="0"/>
          </a:xfrm>
          <a:prstGeom prst="straightConnector1">
            <a:avLst/>
          </a:prstGeom>
          <a:ln w="1270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78A8980-AB3F-478B-0CE2-50623434AA54}"/>
              </a:ext>
            </a:extLst>
          </p:cNvPr>
          <p:cNvSpPr txBox="1"/>
          <p:nvPr/>
        </p:nvSpPr>
        <p:spPr>
          <a:xfrm>
            <a:off x="5386315" y="4242963"/>
            <a:ext cx="162967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焊接组装</a:t>
            </a:r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E41697-E67C-238D-A5D2-4C228D0A23F9}"/>
              </a:ext>
            </a:extLst>
          </p:cNvPr>
          <p:cNvSpPr txBox="1"/>
          <p:nvPr/>
        </p:nvSpPr>
        <p:spPr>
          <a:xfrm>
            <a:off x="1660293" y="1154701"/>
            <a:ext cx="670606" cy="2144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原理图设计</a:t>
            </a:r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7778C7-9E82-ABE2-D059-04F4EFF3453A}"/>
              </a:ext>
            </a:extLst>
          </p:cNvPr>
          <p:cNvSpPr txBox="1"/>
          <p:nvPr/>
        </p:nvSpPr>
        <p:spPr>
          <a:xfrm>
            <a:off x="9913208" y="1154700"/>
            <a:ext cx="574136" cy="2144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667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设计</a:t>
            </a:r>
            <a:endParaRPr lang="en-US" altLang="zh-CN" sz="2667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29AE3A-A64E-92EC-2E1D-218D988FCA9E}"/>
              </a:ext>
            </a:extLst>
          </p:cNvPr>
          <p:cNvSpPr txBox="1"/>
          <p:nvPr/>
        </p:nvSpPr>
        <p:spPr>
          <a:xfrm>
            <a:off x="152432" y="186228"/>
            <a:ext cx="3558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结构与组成</a:t>
            </a:r>
            <a:endParaRPr lang="en-US" altLang="zh-CN" sz="36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019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6AACC5-7725-DF43-5216-5124B76B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197" y="1692528"/>
            <a:ext cx="4828455" cy="34729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3E15CF0-F3F4-8B4E-17DA-70FBB5F3261B}"/>
              </a:ext>
            </a:extLst>
          </p:cNvPr>
          <p:cNvSpPr txBox="1"/>
          <p:nvPr/>
        </p:nvSpPr>
        <p:spPr>
          <a:xfrm>
            <a:off x="404916" y="1350229"/>
            <a:ext cx="622281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板就是印制电路板，又称印刷电路板，是电子元器件电气连接的提供者。</a:t>
            </a:r>
            <a:endParaRPr lang="en-US" altLang="zh-CN" sz="2800" b="0" i="0">
              <a:solidFill>
                <a:srgbClr val="222222"/>
              </a:solidFill>
              <a:effectLst/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en-US" altLang="zh-CN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根据其基板材料的不同而不同，高频微波板、金属基板，铝基板、铁基板、铜基板、双面板及多层板</a:t>
            </a:r>
            <a:r>
              <a:rPr lang="en-US" altLang="zh-CN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是英文</a:t>
            </a:r>
            <a:r>
              <a:rPr lang="en-US" altLang="zh-CN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Printed Circuit Board</a:t>
            </a:r>
            <a:r>
              <a:rPr lang="zh-CN" altLang="en-US" sz="2800" b="0" i="0">
                <a:solidFill>
                  <a:srgbClr val="222222"/>
                </a:solidFill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的缩写，中文名称为印制电路板，又称印刷电路板、印刷线路板，是重要的电子部件。</a:t>
            </a:r>
            <a:endParaRPr lang="zh-CN" altLang="en-US" sz="28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D7C9B11-A57F-B9E0-640A-1F4D59AE1B7F}"/>
              </a:ext>
            </a:extLst>
          </p:cNvPr>
          <p:cNvSpPr txBox="1"/>
          <p:nvPr/>
        </p:nvSpPr>
        <p:spPr>
          <a:xfrm>
            <a:off x="152432" y="186228"/>
            <a:ext cx="3558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结构与组成</a:t>
            </a:r>
            <a:endParaRPr lang="en-US" altLang="zh-CN" sz="36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32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03D5C1-8904-EEEE-A8C3-3577A8A64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288" y="1363504"/>
            <a:ext cx="9015424" cy="467687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4EB7CC-56AD-188F-0C57-9373369618DF}"/>
              </a:ext>
            </a:extLst>
          </p:cNvPr>
          <p:cNvSpPr txBox="1"/>
          <p:nvPr/>
        </p:nvSpPr>
        <p:spPr>
          <a:xfrm>
            <a:off x="152432" y="186228"/>
            <a:ext cx="3558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PCB</a:t>
            </a:r>
            <a:r>
              <a:rPr lang="zh-CN" altLang="en-US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结构与组成</a:t>
            </a:r>
            <a:endParaRPr lang="en-US" altLang="zh-CN" sz="36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925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430715-D0EA-591C-95FB-9D46B0D67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682" y="1056320"/>
            <a:ext cx="5045661" cy="5399456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EEBEDC2-2DA0-BCE6-233D-E440DBE6B643}"/>
              </a:ext>
            </a:extLst>
          </p:cNvPr>
          <p:cNvCxnSpPr>
            <a:cxnSpLocks/>
          </p:cNvCxnSpPr>
          <p:nvPr/>
        </p:nvCxnSpPr>
        <p:spPr>
          <a:xfrm>
            <a:off x="5219422" y="1775404"/>
            <a:ext cx="700818" cy="58735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2998819A-ECE4-D0A3-8CA6-72CA2B4318F8}"/>
              </a:ext>
            </a:extLst>
          </p:cNvPr>
          <p:cNvSpPr txBox="1"/>
          <p:nvPr/>
        </p:nvSpPr>
        <p:spPr>
          <a:xfrm>
            <a:off x="339316" y="1740111"/>
            <a:ext cx="504566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导线</a:t>
            </a:r>
            <a:r>
              <a:rPr lang="en-US" altLang="zh-CN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(Track)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具有和原理图对应的网络连接关系</a:t>
            </a:r>
            <a:b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导线带有网标（</a:t>
            </a:r>
            <a:r>
              <a:rPr lang="en-US" altLang="zh-CN" sz="3200" b="1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NetLable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），对应电路图结点</a:t>
            </a:r>
            <a:b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</a:b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在布线时，导线可以被自动推挤、环绕等</a:t>
            </a:r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 </a:t>
            </a:r>
            <a:endParaRPr lang="en-US" altLang="zh-CN" sz="32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  <a:p>
            <a:r>
              <a:rPr lang="zh-CN" altLang="en-US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通常用于信号</a:t>
            </a:r>
            <a:br>
              <a:rPr lang="zh-CN" altLang="en-US" sz="3200"/>
            </a:br>
            <a:endParaRPr lang="zh-CN" altLang="en-US" sz="32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691D7E-819C-74C7-A2A8-F3756E7E2563}"/>
              </a:ext>
            </a:extLst>
          </p:cNvPr>
          <p:cNvSpPr txBox="1"/>
          <p:nvPr/>
        </p:nvSpPr>
        <p:spPr>
          <a:xfrm>
            <a:off x="339316" y="179553"/>
            <a:ext cx="1182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导线</a:t>
            </a:r>
            <a:endParaRPr lang="en-US" altLang="zh-CN" sz="36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73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5C149C9-3251-32FB-EDC3-2279526E036F}"/>
              </a:ext>
            </a:extLst>
          </p:cNvPr>
          <p:cNvSpPr txBox="1"/>
          <p:nvPr/>
        </p:nvSpPr>
        <p:spPr>
          <a:xfrm>
            <a:off x="339316" y="179553"/>
            <a:ext cx="1182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导线</a:t>
            </a:r>
            <a:endParaRPr lang="en-US" altLang="zh-CN" sz="36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F51A4E-9467-EE60-EAD2-7D1FDCCB0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70" y="1321539"/>
            <a:ext cx="6598810" cy="4949108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EA4DA02-3F17-D86E-EADE-9FDFFBE8B6C4}"/>
              </a:ext>
            </a:extLst>
          </p:cNvPr>
          <p:cNvCxnSpPr>
            <a:cxnSpLocks/>
          </p:cNvCxnSpPr>
          <p:nvPr/>
        </p:nvCxnSpPr>
        <p:spPr>
          <a:xfrm>
            <a:off x="4812280" y="2996828"/>
            <a:ext cx="700818" cy="58735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27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8078BC-9885-F670-860A-FE1C7B3AB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5" y="2376926"/>
            <a:ext cx="8970063" cy="4093136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153B48F-2CF4-DB34-63D8-19D881AAE19A}"/>
              </a:ext>
            </a:extLst>
          </p:cNvPr>
          <p:cNvCxnSpPr>
            <a:cxnSpLocks/>
          </p:cNvCxnSpPr>
          <p:nvPr/>
        </p:nvCxnSpPr>
        <p:spPr>
          <a:xfrm>
            <a:off x="1349753" y="3836142"/>
            <a:ext cx="700818" cy="58735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A5A9711-49A1-A3BF-7D84-42CD920E860B}"/>
              </a:ext>
            </a:extLst>
          </p:cNvPr>
          <p:cNvSpPr txBox="1"/>
          <p:nvPr/>
        </p:nvSpPr>
        <p:spPr>
          <a:xfrm>
            <a:off x="339316" y="179553"/>
            <a:ext cx="16096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铺铜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4F4536-BAEB-6C11-D4E8-E88B625292A9}"/>
              </a:ext>
            </a:extLst>
          </p:cNvPr>
          <p:cNvSpPr txBox="1"/>
          <p:nvPr/>
        </p:nvSpPr>
        <p:spPr>
          <a:xfrm>
            <a:off x="339316" y="914210"/>
            <a:ext cx="69825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通过一整块铜皮对网络进行连接，通常用于地（</a:t>
            </a:r>
            <a:r>
              <a:rPr lang="en-US" altLang="zh-CN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GND</a:t>
            </a:r>
            <a:r>
              <a:rPr lang="zh-CN" altLang="en-US" sz="3200" b="0" i="0">
                <a:effectLst/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）和电源</a:t>
            </a:r>
            <a:r>
              <a:rPr lang="en-US" altLang="zh-CN" sz="32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(POWER)</a:t>
            </a:r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206746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CCDB02-9E80-C461-6FEF-C5FE2FA77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410" y="1049557"/>
            <a:ext cx="6345180" cy="475888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4FC5CD5-99B2-8DB7-8911-87A141BB5E02}"/>
              </a:ext>
            </a:extLst>
          </p:cNvPr>
          <p:cNvCxnSpPr>
            <a:cxnSpLocks/>
          </p:cNvCxnSpPr>
          <p:nvPr/>
        </p:nvCxnSpPr>
        <p:spPr>
          <a:xfrm>
            <a:off x="5199398" y="2109126"/>
            <a:ext cx="700818" cy="58735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959FAB1-3CB7-7B5A-212B-314B39C16678}"/>
              </a:ext>
            </a:extLst>
          </p:cNvPr>
          <p:cNvSpPr txBox="1"/>
          <p:nvPr/>
        </p:nvSpPr>
        <p:spPr>
          <a:xfrm>
            <a:off x="339316" y="179553"/>
            <a:ext cx="13826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>
                <a:latin typeface="三极芯片体 超粗" panose="00000705000000000000" pitchFamily="2" charset="-122"/>
                <a:ea typeface="三极芯片体 超粗" panose="00000705000000000000" pitchFamily="2" charset="-122"/>
              </a:rPr>
              <a:t>铺铜</a:t>
            </a:r>
            <a:endParaRPr lang="en-US" altLang="zh-CN" sz="4000">
              <a:latin typeface="三极芯片体 超粗" panose="00000705000000000000" pitchFamily="2" charset="-122"/>
              <a:ea typeface="三极芯片体 超粗" panose="00000705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385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1785</TotalTime>
  <Words>537</Words>
  <Application>Microsoft Office PowerPoint</Application>
  <PresentationFormat>宽屏</PresentationFormat>
  <Paragraphs>49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-apple-system</vt:lpstr>
      <vt:lpstr>等线</vt:lpstr>
      <vt:lpstr>等线 Light</vt:lpstr>
      <vt:lpstr>三极芯片体 超粗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yc x</dc:creator>
  <cp:lastModifiedBy>yc x</cp:lastModifiedBy>
  <cp:revision>18</cp:revision>
  <dcterms:created xsi:type="dcterms:W3CDTF">2024-01-23T04:02:51Z</dcterms:created>
  <dcterms:modified xsi:type="dcterms:W3CDTF">2024-02-04T17:58:06Z</dcterms:modified>
</cp:coreProperties>
</file>